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256" r:id="rId5"/>
    <p:sldId id="290" r:id="rId6"/>
    <p:sldId id="271" r:id="rId7"/>
    <p:sldId id="284" r:id="rId8"/>
    <p:sldId id="279" r:id="rId9"/>
    <p:sldId id="281" r:id="rId10"/>
    <p:sldId id="287" r:id="rId11"/>
    <p:sldId id="285" r:id="rId12"/>
    <p:sldId id="286" r:id="rId13"/>
    <p:sldId id="289" r:id="rId14"/>
    <p:sldId id="291"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45"/>
    <a:srgbClr val="D24726"/>
    <a:srgbClr val="404040"/>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1" autoAdjust="0"/>
  </p:normalViewPr>
  <p:slideViewPr>
    <p:cSldViewPr snapToGrid="0">
      <p:cViewPr varScale="1">
        <p:scale>
          <a:sx n="70" d="100"/>
          <a:sy n="70" d="100"/>
        </p:scale>
        <p:origin x="73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12/25/2021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12/25/2021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12/25/2021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879"/>
            <a:ext cx="10515600" cy="2387600"/>
          </a:xfrm>
        </p:spPr>
        <p:txBody>
          <a:bodyPr anchor="ctr" anchorCtr="0">
            <a:normAutofit/>
          </a:bodyPr>
          <a:lstStyle/>
          <a:p>
            <a:r>
              <a:rPr lang="en-US" sz="5400" dirty="0">
                <a:solidFill>
                  <a:schemeClr val="bg1"/>
                </a:solidFill>
              </a:rPr>
              <a:t>VENDORS IN PANDEMIC</a:t>
            </a:r>
          </a:p>
        </p:txBody>
      </p:sp>
      <p:sp>
        <p:nvSpPr>
          <p:cNvPr id="3" name="Subtitle 2"/>
          <p:cNvSpPr>
            <a:spLocks noGrp="1"/>
          </p:cNvSpPr>
          <p:nvPr>
            <p:ph type="subTitle" idx="4294967295"/>
          </p:nvPr>
        </p:nvSpPr>
        <p:spPr>
          <a:xfrm>
            <a:off x="3096543" y="2051017"/>
            <a:ext cx="8648989" cy="1857836"/>
          </a:xfrm>
        </p:spPr>
        <p:txBody>
          <a:bodyPr>
            <a:normAutofit/>
          </a:bodyPr>
          <a:lstStyle/>
          <a:p>
            <a:pPr marL="0" indent="0">
              <a:lnSpc>
                <a:spcPct val="120000"/>
              </a:lnSpc>
              <a:buNone/>
            </a:pPr>
            <a:r>
              <a:rPr lang="en-US" sz="2800" dirty="0">
                <a:solidFill>
                  <a:schemeClr val="bg1"/>
                </a:solidFill>
                <a:latin typeface="+mj-lt"/>
              </a:rPr>
              <a:t>We would die of Hunger rather than dying of Corona.</a:t>
            </a:r>
          </a:p>
          <a:p>
            <a:pPr lvl="7" indent="0">
              <a:lnSpc>
                <a:spcPct val="120000"/>
              </a:lnSpc>
              <a:buNone/>
            </a:pPr>
            <a:r>
              <a:rPr lang="en-US" sz="2800" dirty="0">
                <a:solidFill>
                  <a:schemeClr val="bg1"/>
                </a:solidFill>
                <a:latin typeface="+mj-lt"/>
              </a:rPr>
              <a:t>- </a:t>
            </a:r>
            <a:r>
              <a:rPr lang="en-US" sz="1600" dirty="0">
                <a:solidFill>
                  <a:schemeClr val="bg1"/>
                </a:solidFill>
                <a:latin typeface="+mj-lt"/>
              </a:rPr>
              <a:t>Ram Naresh Verma (Street vendor </a:t>
            </a:r>
            <a:r>
              <a:rPr lang="en-US" sz="1600" dirty="0" err="1">
                <a:solidFill>
                  <a:schemeClr val="bg1"/>
                </a:solidFill>
                <a:latin typeface="+mj-lt"/>
              </a:rPr>
              <a:t>Mukharjee</a:t>
            </a:r>
            <a:r>
              <a:rPr lang="en-US" sz="1600" dirty="0">
                <a:solidFill>
                  <a:schemeClr val="bg1"/>
                </a:solidFill>
                <a:latin typeface="+mj-lt"/>
              </a:rPr>
              <a:t> Nagar Delhi)</a:t>
            </a:r>
          </a:p>
          <a:p>
            <a:pPr marL="0" indent="0">
              <a:lnSpc>
                <a:spcPct val="120000"/>
              </a:lnSpc>
              <a:buNone/>
            </a:pPr>
            <a:endParaRPr lang="en-US" sz="2800" dirty="0">
              <a:solidFill>
                <a:schemeClr val="bg1"/>
              </a:solidFill>
              <a:latin typeface="+mj-lt"/>
            </a:endParaRPr>
          </a:p>
        </p:txBody>
      </p:sp>
      <p:sp>
        <p:nvSpPr>
          <p:cNvPr id="5" name="TextBox 4">
            <a:extLst>
              <a:ext uri="{FF2B5EF4-FFF2-40B4-BE49-F238E27FC236}">
                <a16:creationId xmlns:a16="http://schemas.microsoft.com/office/drawing/2014/main" id="{6744C023-C7DD-4F6E-8A78-3C99F1E5CE5A}"/>
              </a:ext>
            </a:extLst>
          </p:cNvPr>
          <p:cNvSpPr txBox="1"/>
          <p:nvPr/>
        </p:nvSpPr>
        <p:spPr>
          <a:xfrm>
            <a:off x="386365" y="5722825"/>
            <a:ext cx="4134118" cy="830997"/>
          </a:xfrm>
          <a:prstGeom prst="rect">
            <a:avLst/>
          </a:prstGeom>
          <a:noFill/>
        </p:spPr>
        <p:txBody>
          <a:bodyPr wrap="square" rtlCol="0">
            <a:spAutoFit/>
          </a:bodyPr>
          <a:lstStyle/>
          <a:p>
            <a:r>
              <a:rPr lang="en-US" sz="2400" dirty="0">
                <a:solidFill>
                  <a:schemeClr val="bg1"/>
                </a:solidFill>
              </a:rPr>
              <a:t>Presented By:</a:t>
            </a:r>
          </a:p>
          <a:p>
            <a:r>
              <a:rPr lang="en-US" sz="2400" dirty="0">
                <a:solidFill>
                  <a:schemeClr val="bg1"/>
                </a:solidFill>
              </a:rPr>
              <a:t>Nishant </a:t>
            </a:r>
            <a:r>
              <a:rPr lang="en-US" sz="2400">
                <a:solidFill>
                  <a:schemeClr val="bg1"/>
                </a:solidFill>
              </a:rPr>
              <a:t>Kumar Upadhyay</a:t>
            </a:r>
            <a:endParaRPr lang="en-US" sz="2400" dirty="0">
              <a:solidFill>
                <a:schemeClr val="bg1"/>
              </a:solidFill>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E830-240A-40EE-9023-7A0F8B4A3325}"/>
              </a:ext>
            </a:extLst>
          </p:cNvPr>
          <p:cNvSpPr>
            <a:spLocks noGrp="1"/>
          </p:cNvSpPr>
          <p:nvPr>
            <p:ph type="title"/>
          </p:nvPr>
        </p:nvSpPr>
        <p:spPr>
          <a:xfrm>
            <a:off x="521207" y="448056"/>
            <a:ext cx="9524314" cy="640080"/>
          </a:xfrm>
        </p:spPr>
        <p:txBody>
          <a:bodyPr>
            <a:normAutofit/>
          </a:bodyPr>
          <a:lstStyle/>
          <a:p>
            <a:r>
              <a:rPr lang="en-US" sz="3600" dirty="0">
                <a:solidFill>
                  <a:schemeClr val="tx1">
                    <a:lumMod val="95000"/>
                    <a:lumOff val="5000"/>
                  </a:schemeClr>
                </a:solidFill>
              </a:rPr>
              <a:t>Critical Analysis of Survey</a:t>
            </a:r>
          </a:p>
        </p:txBody>
      </p:sp>
      <p:sp>
        <p:nvSpPr>
          <p:cNvPr id="3" name="Content Placeholder 2">
            <a:extLst>
              <a:ext uri="{FF2B5EF4-FFF2-40B4-BE49-F238E27FC236}">
                <a16:creationId xmlns:a16="http://schemas.microsoft.com/office/drawing/2014/main" id="{8A6F22F2-DCE3-40B2-95F6-D6E9CF1A7927}"/>
              </a:ext>
            </a:extLst>
          </p:cNvPr>
          <p:cNvSpPr>
            <a:spLocks noGrp="1"/>
          </p:cNvSpPr>
          <p:nvPr>
            <p:ph sz="quarter" idx="10"/>
          </p:nvPr>
        </p:nvSpPr>
        <p:spPr>
          <a:xfrm>
            <a:off x="521207" y="1628791"/>
            <a:ext cx="7960561" cy="3977640"/>
          </a:xfrm>
        </p:spPr>
        <p:txBody>
          <a:bodyPr>
            <a:normAutofit/>
          </a:bodyPr>
          <a:lstStyle/>
          <a:p>
            <a:pPr marL="171450" indent="-171450" algn="just">
              <a:lnSpc>
                <a:spcPct val="100000"/>
              </a:lnSpc>
              <a:buFont typeface="Wingdings" panose="05000000000000000000" pitchFamily="2" charset="2"/>
              <a:buChar char="v"/>
            </a:pPr>
            <a:r>
              <a:rPr lang="en-US" sz="2800" dirty="0">
                <a:solidFill>
                  <a:schemeClr val="tx1">
                    <a:lumMod val="95000"/>
                    <a:lumOff val="5000"/>
                  </a:schemeClr>
                </a:solidFill>
              </a:rPr>
              <a:t>PMSVANIDHI Scheme, under the scheme vendors can avail formal loan of 10000 without collateral, but in reality disbursement of loan is on the </a:t>
            </a:r>
            <a:r>
              <a:rPr lang="en-US" sz="2800" dirty="0">
                <a:solidFill>
                  <a:srgbClr val="FF0000"/>
                </a:solidFill>
              </a:rPr>
              <a:t>fake name</a:t>
            </a:r>
            <a:r>
              <a:rPr lang="en-US" sz="2800" dirty="0">
                <a:solidFill>
                  <a:schemeClr val="tx1">
                    <a:lumMod val="95000"/>
                    <a:lumOff val="5000"/>
                  </a:schemeClr>
                </a:solidFill>
              </a:rPr>
              <a:t>, which means even who is not vendor got loan.</a:t>
            </a:r>
          </a:p>
          <a:p>
            <a:pPr marL="171450" indent="-171450" algn="just">
              <a:lnSpc>
                <a:spcPct val="100000"/>
              </a:lnSpc>
              <a:buFont typeface="Wingdings" panose="05000000000000000000" pitchFamily="2" charset="2"/>
              <a:buChar char="v"/>
            </a:pPr>
            <a:r>
              <a:rPr lang="en-US" sz="2800" dirty="0">
                <a:solidFill>
                  <a:schemeClr val="tx1">
                    <a:lumMod val="95000"/>
                    <a:lumOff val="5000"/>
                  </a:schemeClr>
                </a:solidFill>
              </a:rPr>
              <a:t>Real beneficiaries even outreached by this scheme.</a:t>
            </a:r>
          </a:p>
        </p:txBody>
      </p:sp>
    </p:spTree>
    <p:extLst>
      <p:ext uri="{BB962C8B-B14F-4D97-AF65-F5344CB8AC3E}">
        <p14:creationId xmlns:p14="http://schemas.microsoft.com/office/powerpoint/2010/main" val="4043173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7CC7-DA0F-4726-8DAB-A316A7A91E95}"/>
              </a:ext>
            </a:extLst>
          </p:cNvPr>
          <p:cNvSpPr>
            <a:spLocks noGrp="1"/>
          </p:cNvSpPr>
          <p:nvPr>
            <p:ph type="title"/>
          </p:nvPr>
        </p:nvSpPr>
        <p:spPr/>
        <p:txBody>
          <a:bodyPr>
            <a:normAutofit/>
          </a:bodyPr>
          <a:lstStyle/>
          <a:p>
            <a:r>
              <a:rPr lang="en-US" sz="3600" dirty="0"/>
              <a:t>Critical Analysis of Survey</a:t>
            </a:r>
          </a:p>
        </p:txBody>
      </p:sp>
      <p:sp>
        <p:nvSpPr>
          <p:cNvPr id="3" name="Content Placeholder 2">
            <a:extLst>
              <a:ext uri="{FF2B5EF4-FFF2-40B4-BE49-F238E27FC236}">
                <a16:creationId xmlns:a16="http://schemas.microsoft.com/office/drawing/2014/main" id="{C1E1155B-EE1A-4D2D-8F1B-2984EF1B4BA8}"/>
              </a:ext>
            </a:extLst>
          </p:cNvPr>
          <p:cNvSpPr>
            <a:spLocks noGrp="1"/>
          </p:cNvSpPr>
          <p:nvPr>
            <p:ph sz="quarter" idx="10"/>
          </p:nvPr>
        </p:nvSpPr>
        <p:spPr>
          <a:xfrm>
            <a:off x="539496" y="1435608"/>
            <a:ext cx="5951456" cy="4784888"/>
          </a:xfrm>
        </p:spPr>
        <p:txBody>
          <a:bodyPr>
            <a:normAutofit/>
          </a:bodyPr>
          <a:lstStyle/>
          <a:p>
            <a:pPr algn="just"/>
            <a:r>
              <a:rPr lang="en-US" sz="2000" dirty="0"/>
              <a:t>As we can find out through the graph, cause for most of the </a:t>
            </a:r>
            <a:r>
              <a:rPr lang="en-US" sz="2000" dirty="0">
                <a:solidFill>
                  <a:srgbClr val="FF0000"/>
                </a:solidFill>
              </a:rPr>
              <a:t>migration</a:t>
            </a:r>
            <a:r>
              <a:rPr lang="en-US" sz="2000" dirty="0"/>
              <a:t> towards urban area because of income and infrastructure.</a:t>
            </a:r>
          </a:p>
          <a:p>
            <a:pPr algn="just"/>
            <a:r>
              <a:rPr lang="en-US" sz="2000" dirty="0">
                <a:solidFill>
                  <a:srgbClr val="FF0000"/>
                </a:solidFill>
              </a:rPr>
              <a:t>Enticing Infrastructure</a:t>
            </a:r>
            <a:r>
              <a:rPr lang="en-US" sz="2000" dirty="0"/>
              <a:t>: respondent argue that infrastructure in urban area entice them, but in actual sense it is trap net for them, because even so many year of business in metropolitan city they don’t have enough money to use these enticing infrastructure once.  </a:t>
            </a:r>
          </a:p>
        </p:txBody>
      </p:sp>
      <p:pic>
        <p:nvPicPr>
          <p:cNvPr id="4" name="Picture 3">
            <a:extLst>
              <a:ext uri="{FF2B5EF4-FFF2-40B4-BE49-F238E27FC236}">
                <a16:creationId xmlns:a16="http://schemas.microsoft.com/office/drawing/2014/main" id="{AB1882E4-0FA3-42DF-BED1-885F5373051E}"/>
              </a:ext>
            </a:extLst>
          </p:cNvPr>
          <p:cNvPicPr>
            <a:picLocks noChangeAspect="1"/>
          </p:cNvPicPr>
          <p:nvPr/>
        </p:nvPicPr>
        <p:blipFill>
          <a:blip r:embed="rId2"/>
          <a:stretch>
            <a:fillRect/>
          </a:stretch>
        </p:blipFill>
        <p:spPr>
          <a:xfrm>
            <a:off x="6706362" y="1435608"/>
            <a:ext cx="6391452" cy="4260968"/>
          </a:xfrm>
          <a:prstGeom prst="rect">
            <a:avLst/>
          </a:prstGeom>
        </p:spPr>
      </p:pic>
    </p:spTree>
    <p:extLst>
      <p:ext uri="{BB962C8B-B14F-4D97-AF65-F5344CB8AC3E}">
        <p14:creationId xmlns:p14="http://schemas.microsoft.com/office/powerpoint/2010/main" val="94777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292879" y="268796"/>
            <a:ext cx="4115187" cy="1483819"/>
          </a:xfrm>
        </p:spPr>
        <p:txBody>
          <a:bodyPr>
            <a:normAutofit/>
          </a:bodyPr>
          <a:lstStyle/>
          <a:p>
            <a:r>
              <a:rPr lang="en-US" sz="6000" b="1" dirty="0">
                <a:latin typeface="Segoe UI Light" panose="020B0502040204020203" pitchFamily="34" charset="0"/>
                <a:cs typeface="Segoe UI Light" panose="020B0502040204020203" pitchFamily="34" charset="0"/>
              </a:rPr>
              <a:t>Thank You</a:t>
            </a:r>
          </a:p>
        </p:txBody>
      </p:sp>
      <p:pic>
        <p:nvPicPr>
          <p:cNvPr id="4" name="Content Placeholder 3">
            <a:extLst>
              <a:ext uri="{FF2B5EF4-FFF2-40B4-BE49-F238E27FC236}">
                <a16:creationId xmlns:a16="http://schemas.microsoft.com/office/drawing/2014/main" id="{4B775AA6-3A44-41A2-B065-FCBF31A5702E}"/>
              </a:ext>
            </a:extLst>
          </p:cNvPr>
          <p:cNvPicPr>
            <a:picLocks noGrp="1" noChangeAspect="1"/>
          </p:cNvPicPr>
          <p:nvPr>
            <p:ph sz="half" idx="4294967295"/>
          </p:nvPr>
        </p:nvPicPr>
        <p:blipFill>
          <a:blip r:embed="rId3"/>
          <a:stretch>
            <a:fillRect/>
          </a:stretch>
        </p:blipFill>
        <p:spPr>
          <a:xfrm>
            <a:off x="9002334" y="2362579"/>
            <a:ext cx="2817166" cy="4178796"/>
          </a:xfrm>
          <a:effectLst>
            <a:softEdge rad="63500"/>
          </a:effectLst>
        </p:spPr>
      </p:pic>
      <p:pic>
        <p:nvPicPr>
          <p:cNvPr id="13" name="Picture 12">
            <a:extLst>
              <a:ext uri="{FF2B5EF4-FFF2-40B4-BE49-F238E27FC236}">
                <a16:creationId xmlns:a16="http://schemas.microsoft.com/office/drawing/2014/main" id="{839D948E-6996-45A8-BF92-C49E167F0D48}"/>
              </a:ext>
            </a:extLst>
          </p:cNvPr>
          <p:cNvPicPr>
            <a:picLocks noChangeAspect="1"/>
          </p:cNvPicPr>
          <p:nvPr/>
        </p:nvPicPr>
        <p:blipFill>
          <a:blip r:embed="rId4"/>
          <a:stretch>
            <a:fillRect/>
          </a:stretch>
        </p:blipFill>
        <p:spPr>
          <a:xfrm rot="5400000">
            <a:off x="5406302" y="2889177"/>
            <a:ext cx="4109751" cy="3082313"/>
          </a:xfrm>
          <a:prstGeom prst="rect">
            <a:avLst/>
          </a:prstGeom>
          <a:effectLst>
            <a:softEdge rad="63500"/>
          </a:effectLst>
        </p:spPr>
      </p:pic>
      <p:sp>
        <p:nvSpPr>
          <p:cNvPr id="15" name="TextBox 14">
            <a:extLst>
              <a:ext uri="{FF2B5EF4-FFF2-40B4-BE49-F238E27FC236}">
                <a16:creationId xmlns:a16="http://schemas.microsoft.com/office/drawing/2014/main" id="{3A6C9E4E-DC38-4739-AC79-248DF6E0F070}"/>
              </a:ext>
            </a:extLst>
          </p:cNvPr>
          <p:cNvSpPr txBox="1"/>
          <p:nvPr/>
        </p:nvSpPr>
        <p:spPr>
          <a:xfrm>
            <a:off x="432618" y="2627290"/>
            <a:ext cx="5131055" cy="3511203"/>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Poverty is the Worst form of Violence.</a:t>
            </a:r>
          </a:p>
          <a:p>
            <a:pPr algn="just"/>
            <a:endParaRPr lang="en-US" sz="2400" dirty="0"/>
          </a:p>
          <a:p>
            <a:pPr marL="285750" indent="-285750" algn="just">
              <a:buFont typeface="Arial" panose="020B0604020202020204" pitchFamily="34" charset="0"/>
              <a:buChar char="•"/>
            </a:pPr>
            <a:r>
              <a:rPr lang="en-US" sz="2400" dirty="0">
                <a:solidFill>
                  <a:schemeClr val="tx1">
                    <a:lumMod val="95000"/>
                    <a:lumOff val="5000"/>
                  </a:schemeClr>
                </a:solidFill>
              </a:rPr>
              <a:t>A Nation’s Greatness is measured by how it treats its weakest members.</a:t>
            </a:r>
          </a:p>
          <a:p>
            <a:pPr algn="just"/>
            <a:endParaRPr lang="en-US" sz="2400" dirty="0">
              <a:solidFill>
                <a:schemeClr val="tx1">
                  <a:lumMod val="95000"/>
                  <a:lumOff val="5000"/>
                </a:schemeClr>
              </a:solidFill>
            </a:endParaRPr>
          </a:p>
          <a:p>
            <a:pPr algn="just"/>
            <a:r>
              <a:rPr lang="en-US" sz="2400" dirty="0"/>
              <a:t>			    - M.K. Gandhi</a:t>
            </a:r>
          </a:p>
          <a:p>
            <a:pPr algn="just"/>
            <a:endParaRPr lang="en-US" sz="2400" dirty="0"/>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793-BC12-44D2-B5EA-0E4D276099DD}"/>
              </a:ext>
            </a:extLst>
          </p:cNvPr>
          <p:cNvSpPr>
            <a:spLocks noGrp="1"/>
          </p:cNvSpPr>
          <p:nvPr>
            <p:ph type="title"/>
          </p:nvPr>
        </p:nvSpPr>
        <p:spPr/>
        <p:txBody>
          <a:bodyPr>
            <a:normAutofit fontScale="90000"/>
          </a:bodyPr>
          <a:lstStyle/>
          <a:p>
            <a:r>
              <a:rPr lang="en-US" sz="4000" dirty="0">
                <a:solidFill>
                  <a:schemeClr val="tx1">
                    <a:lumMod val="95000"/>
                    <a:lumOff val="5000"/>
                  </a:schemeClr>
                </a:solidFill>
              </a:rPr>
              <a:t>Introduction</a:t>
            </a:r>
          </a:p>
        </p:txBody>
      </p:sp>
      <p:sp>
        <p:nvSpPr>
          <p:cNvPr id="3" name="Content Placeholder 2">
            <a:extLst>
              <a:ext uri="{FF2B5EF4-FFF2-40B4-BE49-F238E27FC236}">
                <a16:creationId xmlns:a16="http://schemas.microsoft.com/office/drawing/2014/main" id="{CD4F09A1-86BA-436E-BEC9-0B4794BCEB0C}"/>
              </a:ext>
            </a:extLst>
          </p:cNvPr>
          <p:cNvSpPr>
            <a:spLocks noGrp="1"/>
          </p:cNvSpPr>
          <p:nvPr>
            <p:ph sz="quarter" idx="10"/>
          </p:nvPr>
        </p:nvSpPr>
        <p:spPr>
          <a:xfrm>
            <a:off x="539495" y="1435608"/>
            <a:ext cx="11090127" cy="3977640"/>
          </a:xfrm>
        </p:spPr>
        <p:txBody>
          <a:bodyPr>
            <a:normAutofit fontScale="92500" lnSpcReduction="20000"/>
          </a:bodyPr>
          <a:lstStyle/>
          <a:p>
            <a:r>
              <a:rPr lang="en-US" sz="2800" dirty="0">
                <a:solidFill>
                  <a:schemeClr val="tx1">
                    <a:lumMod val="95000"/>
                    <a:lumOff val="5000"/>
                  </a:schemeClr>
                </a:solidFill>
              </a:rPr>
              <a:t>Why we do this survey?</a:t>
            </a:r>
          </a:p>
          <a:p>
            <a:pPr marL="2400300" lvl="5" indent="-342900">
              <a:buFont typeface="Wingdings" panose="05000000000000000000" pitchFamily="2" charset="2"/>
              <a:buChar char="v"/>
            </a:pPr>
            <a:r>
              <a:rPr lang="en-US" sz="2800" dirty="0">
                <a:solidFill>
                  <a:schemeClr val="tx1">
                    <a:lumMod val="95000"/>
                    <a:lumOff val="5000"/>
                  </a:schemeClr>
                </a:solidFill>
              </a:rPr>
              <a:t>Vulnerability</a:t>
            </a:r>
          </a:p>
          <a:p>
            <a:pPr marL="2400300" lvl="5" indent="-342900">
              <a:buFont typeface="Wingdings" panose="05000000000000000000" pitchFamily="2" charset="2"/>
              <a:buChar char="v"/>
            </a:pPr>
            <a:r>
              <a:rPr lang="en-US" sz="2800" dirty="0">
                <a:solidFill>
                  <a:schemeClr val="tx1">
                    <a:lumMod val="95000"/>
                    <a:lumOff val="5000"/>
                  </a:schemeClr>
                </a:solidFill>
              </a:rPr>
              <a:t>Inequality and Exclusion</a:t>
            </a:r>
          </a:p>
          <a:p>
            <a:pPr marL="2400300" lvl="5" indent="-342900">
              <a:buFont typeface="Wingdings" panose="05000000000000000000" pitchFamily="2" charset="2"/>
              <a:buChar char="v"/>
            </a:pPr>
            <a:r>
              <a:rPr lang="en-US" sz="2800" dirty="0">
                <a:solidFill>
                  <a:schemeClr val="tx1">
                    <a:lumMod val="95000"/>
                    <a:lumOff val="5000"/>
                  </a:schemeClr>
                </a:solidFill>
              </a:rPr>
              <a:t>Challenging and opposite time of pandemic for their life</a:t>
            </a:r>
          </a:p>
          <a:p>
            <a:pPr marL="2400300" lvl="5" indent="-342900">
              <a:buFont typeface="Wingdings" panose="05000000000000000000" pitchFamily="2" charset="2"/>
              <a:buChar char="v"/>
            </a:pPr>
            <a:r>
              <a:rPr lang="en-US" sz="2800" dirty="0">
                <a:solidFill>
                  <a:schemeClr val="tx1">
                    <a:lumMod val="95000"/>
                    <a:lumOff val="5000"/>
                  </a:schemeClr>
                </a:solidFill>
              </a:rPr>
              <a:t>Government policies and action </a:t>
            </a:r>
          </a:p>
          <a:p>
            <a:pPr marL="2400300" lvl="5" indent="-342900">
              <a:buFont typeface="Wingdings" panose="05000000000000000000" pitchFamily="2" charset="2"/>
              <a:buChar char="v"/>
            </a:pPr>
            <a:endParaRPr lang="en-US" sz="2800" dirty="0">
              <a:solidFill>
                <a:schemeClr val="tx1">
                  <a:lumMod val="95000"/>
                  <a:lumOff val="5000"/>
                </a:schemeClr>
              </a:solidFill>
            </a:endParaRPr>
          </a:p>
          <a:p>
            <a:endParaRPr lang="en-US" sz="2800" dirty="0">
              <a:solidFill>
                <a:schemeClr val="tx1">
                  <a:lumMod val="95000"/>
                  <a:lumOff val="5000"/>
                </a:schemeClr>
              </a:solidFill>
            </a:endParaRPr>
          </a:p>
        </p:txBody>
      </p:sp>
    </p:spTree>
    <p:extLst>
      <p:ext uri="{BB962C8B-B14F-4D97-AF65-F5344CB8AC3E}">
        <p14:creationId xmlns:p14="http://schemas.microsoft.com/office/powerpoint/2010/main" val="327594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09" y="1524707"/>
            <a:ext cx="5952257" cy="488523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Aft>
                <a:spcPts val="600"/>
              </a:spcAft>
              <a:buNone/>
              <a:defRPr/>
            </a:pPr>
            <a:r>
              <a:rPr lang="en-US" sz="2800" dirty="0">
                <a:solidFill>
                  <a:schemeClr val="tx1">
                    <a:lumMod val="95000"/>
                    <a:lumOff val="5000"/>
                  </a:schemeClr>
                </a:solidFill>
                <a:latin typeface="Segoe UI" panose="020B0502040204020203" pitchFamily="34" charset="0"/>
                <a:cs typeface="Segoe UI" panose="020B0502040204020203" pitchFamily="34" charset="0"/>
              </a:rPr>
              <a:t>Interview is major method used in this research to collect primary data for analyzing the financial and social situation of vendors in this pandemic time.</a:t>
            </a:r>
          </a:p>
          <a:p>
            <a:pPr marL="0" lvl="0" indent="0" algn="just">
              <a:lnSpc>
                <a:spcPct val="100000"/>
              </a:lnSpc>
              <a:spcAft>
                <a:spcPts val="600"/>
              </a:spcAft>
              <a:buNone/>
              <a:defRPr/>
            </a:pPr>
            <a:endParaRPr lang="en-US" sz="2800" dirty="0">
              <a:solidFill>
                <a:schemeClr val="tx1">
                  <a:lumMod val="95000"/>
                  <a:lumOff val="5000"/>
                </a:schemeClr>
              </a:solidFill>
              <a:latin typeface="Segoe UI" panose="020B0502040204020203" pitchFamily="34" charset="0"/>
              <a:cs typeface="Segoe UI" panose="020B0502040204020203" pitchFamily="34" charset="0"/>
            </a:endParaRPr>
          </a:p>
          <a:p>
            <a:pPr marL="0" lvl="0" indent="0" algn="just">
              <a:lnSpc>
                <a:spcPct val="100000"/>
              </a:lnSpc>
              <a:spcAft>
                <a:spcPts val="600"/>
              </a:spcAft>
              <a:buNone/>
              <a:defRPr/>
            </a:pPr>
            <a:r>
              <a:rPr lang="en-US" sz="2800" dirty="0">
                <a:solidFill>
                  <a:schemeClr val="tx1">
                    <a:lumMod val="95000"/>
                    <a:lumOff val="5000"/>
                  </a:schemeClr>
                </a:solidFill>
                <a:latin typeface="Segoe UI" panose="020B0502040204020203" pitchFamily="34" charset="0"/>
                <a:cs typeface="Segoe UI" panose="020B0502040204020203" pitchFamily="34" charset="0"/>
              </a:rPr>
              <a:t>Questionnaire is in both form offline and online to approach everyone in this covid pandemic period as much as possible.</a:t>
            </a:r>
          </a:p>
          <a:p>
            <a:pPr marL="0" lvl="0" indent="0" algn="just">
              <a:lnSpc>
                <a:spcPct val="100000"/>
              </a:lnSpc>
              <a:spcAft>
                <a:spcPts val="600"/>
              </a:spcAft>
              <a:buNone/>
              <a:defRPr/>
            </a:pPr>
            <a:endParaRPr lang="en-US" sz="28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132E96F7-6B95-466F-AAB7-D0C519DB50B7}"/>
              </a:ext>
            </a:extLst>
          </p:cNvPr>
          <p:cNvSpPr>
            <a:spLocks noGrp="1"/>
          </p:cNvSpPr>
          <p:nvPr>
            <p:ph type="title"/>
          </p:nvPr>
        </p:nvSpPr>
        <p:spPr/>
        <p:txBody>
          <a:bodyPr>
            <a:normAutofit/>
          </a:bodyPr>
          <a:lstStyle/>
          <a:p>
            <a:r>
              <a:rPr lang="en-US" sz="3600" dirty="0">
                <a:solidFill>
                  <a:schemeClr val="tx1">
                    <a:lumMod val="95000"/>
                    <a:lumOff val="5000"/>
                  </a:schemeClr>
                </a:solidFill>
              </a:rPr>
              <a:t>Methods and Questionnaire </a:t>
            </a:r>
          </a:p>
        </p:txBody>
      </p:sp>
      <p:pic>
        <p:nvPicPr>
          <p:cNvPr id="7" name="Picture 6">
            <a:extLst>
              <a:ext uri="{FF2B5EF4-FFF2-40B4-BE49-F238E27FC236}">
                <a16:creationId xmlns:a16="http://schemas.microsoft.com/office/drawing/2014/main" id="{65820265-910A-44F1-9121-3EEAE609728B}"/>
              </a:ext>
            </a:extLst>
          </p:cNvPr>
          <p:cNvPicPr>
            <a:picLocks noChangeAspect="1"/>
          </p:cNvPicPr>
          <p:nvPr/>
        </p:nvPicPr>
        <p:blipFill>
          <a:blip r:embed="rId2"/>
          <a:stretch>
            <a:fillRect/>
          </a:stretch>
        </p:blipFill>
        <p:spPr>
          <a:xfrm>
            <a:off x="6609776" y="1524708"/>
            <a:ext cx="2237188" cy="3108681"/>
          </a:xfrm>
          <a:prstGeom prst="rect">
            <a:avLst/>
          </a:prstGeom>
        </p:spPr>
      </p:pic>
      <p:pic>
        <p:nvPicPr>
          <p:cNvPr id="10" name="Picture 9">
            <a:extLst>
              <a:ext uri="{FF2B5EF4-FFF2-40B4-BE49-F238E27FC236}">
                <a16:creationId xmlns:a16="http://schemas.microsoft.com/office/drawing/2014/main" id="{2D81921D-37D2-483B-BF27-10DFAA2F2A3E}"/>
              </a:ext>
            </a:extLst>
          </p:cNvPr>
          <p:cNvPicPr>
            <a:picLocks noChangeAspect="1"/>
          </p:cNvPicPr>
          <p:nvPr/>
        </p:nvPicPr>
        <p:blipFill>
          <a:blip r:embed="rId3"/>
          <a:stretch>
            <a:fillRect/>
          </a:stretch>
        </p:blipFill>
        <p:spPr>
          <a:xfrm>
            <a:off x="8962874" y="1524708"/>
            <a:ext cx="2823828" cy="2895707"/>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333F-AC0B-45D1-8729-AF80345FF605}"/>
              </a:ext>
            </a:extLst>
          </p:cNvPr>
          <p:cNvSpPr>
            <a:spLocks noGrp="1"/>
          </p:cNvSpPr>
          <p:nvPr>
            <p:ph type="title"/>
          </p:nvPr>
        </p:nvSpPr>
        <p:spPr>
          <a:xfrm>
            <a:off x="521207" y="448056"/>
            <a:ext cx="8481125" cy="640080"/>
          </a:xfrm>
        </p:spPr>
        <p:txBody>
          <a:bodyPr>
            <a:normAutofit fontScale="90000"/>
          </a:bodyPr>
          <a:lstStyle/>
          <a:p>
            <a:r>
              <a:rPr lang="en-US" sz="4000" dirty="0">
                <a:solidFill>
                  <a:schemeClr val="tx1">
                    <a:lumMod val="95000"/>
                    <a:lumOff val="5000"/>
                  </a:schemeClr>
                </a:solidFill>
                <a:latin typeface="Segoe UI Light" panose="020B0502040204020203" pitchFamily="34" charset="0"/>
                <a:cs typeface="Segoe UI Light" panose="020B0502040204020203" pitchFamily="34" charset="0"/>
              </a:rPr>
              <a:t>Responses on survey questionnaire </a:t>
            </a:r>
            <a:endParaRPr lang="en-US" sz="4000"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FB0A2B4B-01E0-4B08-8351-90F2E51E49ED}"/>
              </a:ext>
            </a:extLst>
          </p:cNvPr>
          <p:cNvSpPr>
            <a:spLocks noGrp="1"/>
          </p:cNvSpPr>
          <p:nvPr>
            <p:ph sz="quarter" idx="10"/>
          </p:nvPr>
        </p:nvSpPr>
        <p:spPr>
          <a:xfrm>
            <a:off x="655405" y="1519105"/>
            <a:ext cx="7029697" cy="5011316"/>
          </a:xfrm>
        </p:spPr>
        <p:txBody>
          <a:bodyPr>
            <a:normAutofit fontScale="92500"/>
          </a:bodyPr>
          <a:lstStyle/>
          <a:p>
            <a:pPr algn="just"/>
            <a:r>
              <a:rPr lang="en-US" sz="2400" dirty="0">
                <a:solidFill>
                  <a:schemeClr val="tx1">
                    <a:lumMod val="95000"/>
                    <a:lumOff val="5000"/>
                  </a:schemeClr>
                </a:solidFill>
              </a:rPr>
              <a:t>Here are some survey questionnaire with responses.</a:t>
            </a:r>
          </a:p>
          <a:p>
            <a:pPr algn="just"/>
            <a:r>
              <a:rPr lang="en-US" sz="2400" dirty="0">
                <a:solidFill>
                  <a:schemeClr val="tx1">
                    <a:lumMod val="95000"/>
                    <a:lumOff val="5000"/>
                  </a:schemeClr>
                </a:solidFill>
              </a:rPr>
              <a:t>Questionnaire Includes:</a:t>
            </a:r>
          </a:p>
          <a:p>
            <a:pPr marL="342900" indent="-342900" algn="just">
              <a:buAutoNum type="arabicPeriod"/>
            </a:pPr>
            <a:r>
              <a:rPr lang="en-US" sz="2400" dirty="0">
                <a:solidFill>
                  <a:schemeClr val="tx1">
                    <a:lumMod val="95000"/>
                    <a:lumOff val="5000"/>
                  </a:schemeClr>
                </a:solidFill>
              </a:rPr>
              <a:t>Personal Details </a:t>
            </a:r>
          </a:p>
          <a:p>
            <a:pPr marL="342900" indent="-342900" algn="just">
              <a:buAutoNum type="arabicPeriod"/>
            </a:pPr>
            <a:r>
              <a:rPr lang="en-US" sz="2400" dirty="0">
                <a:solidFill>
                  <a:schemeClr val="tx1">
                    <a:lumMod val="95000"/>
                    <a:lumOff val="5000"/>
                  </a:schemeClr>
                </a:solidFill>
              </a:rPr>
              <a:t>Business profile</a:t>
            </a:r>
          </a:p>
          <a:p>
            <a:pPr marL="342900" indent="-342900" algn="just">
              <a:buAutoNum type="arabicPeriod"/>
            </a:pPr>
            <a:r>
              <a:rPr lang="en-US" sz="2400" dirty="0">
                <a:solidFill>
                  <a:schemeClr val="tx1">
                    <a:lumMod val="95000"/>
                    <a:lumOff val="5000"/>
                  </a:schemeClr>
                </a:solidFill>
              </a:rPr>
              <a:t>Credit and financial profile in covid</a:t>
            </a:r>
          </a:p>
          <a:p>
            <a:pPr marL="342900" indent="-342900" algn="just">
              <a:buAutoNum type="arabicPeriod"/>
            </a:pPr>
            <a:r>
              <a:rPr lang="en-US" sz="2400" dirty="0">
                <a:solidFill>
                  <a:schemeClr val="tx1">
                    <a:lumMod val="95000"/>
                    <a:lumOff val="5000"/>
                  </a:schemeClr>
                </a:solidFill>
              </a:rPr>
              <a:t>Life and personal experiences in covid pandemic.</a:t>
            </a:r>
          </a:p>
        </p:txBody>
      </p:sp>
      <p:pic>
        <p:nvPicPr>
          <p:cNvPr id="5" name="Picture 4">
            <a:extLst>
              <a:ext uri="{FF2B5EF4-FFF2-40B4-BE49-F238E27FC236}">
                <a16:creationId xmlns:a16="http://schemas.microsoft.com/office/drawing/2014/main" id="{CD730942-8002-4D99-897F-C14FD70AB3A0}"/>
              </a:ext>
            </a:extLst>
          </p:cNvPr>
          <p:cNvPicPr>
            <a:picLocks noChangeAspect="1"/>
          </p:cNvPicPr>
          <p:nvPr/>
        </p:nvPicPr>
        <p:blipFill>
          <a:blip r:embed="rId2"/>
          <a:stretch>
            <a:fillRect/>
          </a:stretch>
        </p:blipFill>
        <p:spPr>
          <a:xfrm>
            <a:off x="7963496" y="1435608"/>
            <a:ext cx="1830353" cy="2415115"/>
          </a:xfrm>
          <a:prstGeom prst="rect">
            <a:avLst/>
          </a:prstGeom>
        </p:spPr>
      </p:pic>
      <p:pic>
        <p:nvPicPr>
          <p:cNvPr id="7" name="Picture 6">
            <a:extLst>
              <a:ext uri="{FF2B5EF4-FFF2-40B4-BE49-F238E27FC236}">
                <a16:creationId xmlns:a16="http://schemas.microsoft.com/office/drawing/2014/main" id="{63A60F4F-B885-4D1B-97E9-6EF04C8CCE97}"/>
              </a:ext>
            </a:extLst>
          </p:cNvPr>
          <p:cNvPicPr>
            <a:picLocks noChangeAspect="1"/>
          </p:cNvPicPr>
          <p:nvPr/>
        </p:nvPicPr>
        <p:blipFill>
          <a:blip r:embed="rId3"/>
          <a:stretch>
            <a:fillRect/>
          </a:stretch>
        </p:blipFill>
        <p:spPr>
          <a:xfrm>
            <a:off x="10018217" y="1435608"/>
            <a:ext cx="1839841" cy="2415115"/>
          </a:xfrm>
          <a:prstGeom prst="rect">
            <a:avLst/>
          </a:prstGeom>
        </p:spPr>
      </p:pic>
      <p:pic>
        <p:nvPicPr>
          <p:cNvPr id="9" name="Picture 8">
            <a:extLst>
              <a:ext uri="{FF2B5EF4-FFF2-40B4-BE49-F238E27FC236}">
                <a16:creationId xmlns:a16="http://schemas.microsoft.com/office/drawing/2014/main" id="{E74E0C69-03E6-490A-9D68-A18BAD8EF6DE}"/>
              </a:ext>
            </a:extLst>
          </p:cNvPr>
          <p:cNvPicPr>
            <a:picLocks noChangeAspect="1"/>
          </p:cNvPicPr>
          <p:nvPr/>
        </p:nvPicPr>
        <p:blipFill>
          <a:blip r:embed="rId4"/>
          <a:stretch>
            <a:fillRect/>
          </a:stretch>
        </p:blipFill>
        <p:spPr>
          <a:xfrm>
            <a:off x="7909470" y="3939401"/>
            <a:ext cx="1884379" cy="2591020"/>
          </a:xfrm>
          <a:prstGeom prst="rect">
            <a:avLst/>
          </a:prstGeom>
        </p:spPr>
      </p:pic>
      <p:pic>
        <p:nvPicPr>
          <p:cNvPr id="11" name="Picture 10">
            <a:extLst>
              <a:ext uri="{FF2B5EF4-FFF2-40B4-BE49-F238E27FC236}">
                <a16:creationId xmlns:a16="http://schemas.microsoft.com/office/drawing/2014/main" id="{785029F7-699C-49E1-9B1E-E67ACBB3285C}"/>
              </a:ext>
            </a:extLst>
          </p:cNvPr>
          <p:cNvPicPr>
            <a:picLocks noChangeAspect="1"/>
          </p:cNvPicPr>
          <p:nvPr/>
        </p:nvPicPr>
        <p:blipFill>
          <a:blip r:embed="rId5"/>
          <a:stretch>
            <a:fillRect/>
          </a:stretch>
        </p:blipFill>
        <p:spPr>
          <a:xfrm>
            <a:off x="10018217" y="4072719"/>
            <a:ext cx="1826327" cy="2300764"/>
          </a:xfrm>
          <a:prstGeom prst="rect">
            <a:avLst/>
          </a:prstGeom>
        </p:spPr>
      </p:pic>
    </p:spTree>
    <p:extLst>
      <p:ext uri="{BB962C8B-B14F-4D97-AF65-F5344CB8AC3E}">
        <p14:creationId xmlns:p14="http://schemas.microsoft.com/office/powerpoint/2010/main" val="13768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000" dirty="0">
                <a:latin typeface="Segoe UI Light" panose="020B0502040204020203" pitchFamily="34" charset="0"/>
                <a:cs typeface="Segoe UI Light" panose="020B0502040204020203" pitchFamily="34" charset="0"/>
              </a:rPr>
              <a:t>Key Observation And Results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84676" y="2001282"/>
            <a:ext cx="6748084"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800" dirty="0">
                <a:solidFill>
                  <a:prstClr val="black">
                    <a:lumMod val="75000"/>
                    <a:lumOff val="25000"/>
                  </a:prstClr>
                </a:solidFill>
                <a:cs typeface="Segoe UI"/>
              </a:rPr>
              <a:t>Financial crisis in the life of vendors.</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84676" y="2943703"/>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800" dirty="0">
                <a:solidFill>
                  <a:prstClr val="black">
                    <a:lumMod val="75000"/>
                    <a:lumOff val="25000"/>
                  </a:prstClr>
                </a:solidFill>
                <a:latin typeface="Segoe UI" panose="020B0502040204020203" pitchFamily="34" charset="0"/>
                <a:cs typeface="Segoe UI" panose="020B0502040204020203" pitchFamily="34" charset="0"/>
              </a:rPr>
              <a:t>Personal and social crisis.</a:t>
            </a:r>
          </a:p>
        </p:txBody>
      </p:sp>
      <p:grpSp>
        <p:nvGrpSpPr>
          <p:cNvPr id="22" name="Group 21" descr="Small circle with number 3 inside  indicating step 3"/>
          <p:cNvGrpSpPr/>
          <p:nvPr/>
        </p:nvGrpSpPr>
        <p:grpSpPr bwMode="blackWhite">
          <a:xfrm>
            <a:off x="531552" y="3898007"/>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2" y="4002002"/>
            <a:ext cx="6052625"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800" dirty="0">
                <a:solidFill>
                  <a:prstClr val="black">
                    <a:lumMod val="75000"/>
                    <a:lumOff val="25000"/>
                  </a:prstClr>
                </a:solidFill>
                <a:cs typeface="Segoe UI"/>
              </a:rPr>
              <a:t>Exclusion by state or government.</a:t>
            </a:r>
          </a:p>
        </p:txBody>
      </p:sp>
      <p:sp>
        <p:nvSpPr>
          <p:cNvPr id="40" name="Content Placeholder 17"/>
          <p:cNvSpPr txBox="1">
            <a:spLocks/>
          </p:cNvSpPr>
          <p:nvPr/>
        </p:nvSpPr>
        <p:spPr>
          <a:xfrm>
            <a:off x="1015884" y="4983831"/>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9339DF28-9C3B-4FB1-913F-3F01DEDD457E}"/>
              </a:ext>
            </a:extLst>
          </p:cNvPr>
          <p:cNvPicPr>
            <a:picLocks noChangeAspect="1"/>
          </p:cNvPicPr>
          <p:nvPr/>
        </p:nvPicPr>
        <p:blipFill>
          <a:blip r:embed="rId2"/>
          <a:stretch>
            <a:fillRect/>
          </a:stretch>
        </p:blipFill>
        <p:spPr>
          <a:xfrm rot="5400000">
            <a:off x="7224662" y="2004474"/>
            <a:ext cx="5069469" cy="3802101"/>
          </a:xfrm>
          <a:prstGeom prst="rect">
            <a:avLst/>
          </a:prstGeom>
          <a:effectLst>
            <a:softEdge rad="63500"/>
          </a:effectLst>
        </p:spPr>
      </p:pic>
      <p:pic>
        <p:nvPicPr>
          <p:cNvPr id="6" name="Picture 5">
            <a:extLst>
              <a:ext uri="{FF2B5EF4-FFF2-40B4-BE49-F238E27FC236}">
                <a16:creationId xmlns:a16="http://schemas.microsoft.com/office/drawing/2014/main" id="{8698C2DC-914E-40E1-BEC5-6380B1E2BE61}"/>
              </a:ext>
            </a:extLst>
          </p:cNvPr>
          <p:cNvPicPr>
            <a:picLocks noChangeAspect="1"/>
          </p:cNvPicPr>
          <p:nvPr/>
        </p:nvPicPr>
        <p:blipFill>
          <a:blip r:embed="rId3"/>
          <a:stretch>
            <a:fillRect/>
          </a:stretch>
        </p:blipFill>
        <p:spPr>
          <a:xfrm>
            <a:off x="5179952" y="4451247"/>
            <a:ext cx="2648239" cy="1986180"/>
          </a:xfrm>
          <a:prstGeom prst="rect">
            <a:avLst/>
          </a:prstGeom>
          <a:effectLst>
            <a:softEdge rad="63500"/>
          </a:effectLst>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000" dirty="0">
                <a:solidFill>
                  <a:schemeClr val="tx1">
                    <a:lumMod val="95000"/>
                    <a:lumOff val="5000"/>
                  </a:schemeClr>
                </a:solidFill>
                <a:latin typeface="Segoe UI Light" panose="020B0502040204020203" pitchFamily="34" charset="0"/>
                <a:cs typeface="Segoe UI Light" panose="020B0502040204020203" pitchFamily="34" charset="0"/>
              </a:rPr>
              <a:t>Financial Crisis </a:t>
            </a:r>
          </a:p>
        </p:txBody>
      </p:sp>
      <p:sp>
        <p:nvSpPr>
          <p:cNvPr id="5" name="Content Placeholder 4"/>
          <p:cNvSpPr>
            <a:spLocks noGrp="1"/>
          </p:cNvSpPr>
          <p:nvPr>
            <p:ph sz="half" idx="4294967295"/>
          </p:nvPr>
        </p:nvSpPr>
        <p:spPr>
          <a:xfrm>
            <a:off x="521207" y="1431010"/>
            <a:ext cx="6240202" cy="4978934"/>
          </a:xfrm>
        </p:spPr>
        <p:txBody>
          <a:bodyPr vert="horz" lIns="91440" tIns="45720" rIns="91440" bIns="45720" rtlCol="0">
            <a:normAutofit fontScale="92500" lnSpcReduction="10000"/>
          </a:bodyPr>
          <a:lstStyle/>
          <a:p>
            <a:pPr marL="171450" indent="-171450" algn="just">
              <a:lnSpc>
                <a:spcPct val="100000"/>
              </a:lnSpc>
              <a:spcBef>
                <a:spcPts val="1000"/>
              </a:spcBef>
              <a:spcAft>
                <a:spcPts val="600"/>
              </a:spcAft>
              <a:buFont typeface="Wingdings" panose="05000000000000000000" pitchFamily="2" charset="2"/>
              <a:buChar char="v"/>
            </a:pPr>
            <a:r>
              <a:rPr lang="en-US" sz="2400" dirty="0">
                <a:solidFill>
                  <a:srgbClr val="FF0000"/>
                </a:solidFill>
                <a:latin typeface="Segoe UI" panose="020B0502040204020203" pitchFamily="34" charset="0"/>
                <a:cs typeface="Segoe UI" panose="020B0502040204020203" pitchFamily="34" charset="0"/>
              </a:rPr>
              <a:t>Daily Earning </a:t>
            </a:r>
            <a:r>
              <a:rPr lang="en-US" sz="2400" dirty="0">
                <a:solidFill>
                  <a:schemeClr val="tx1">
                    <a:lumMod val="95000"/>
                    <a:lumOff val="5000"/>
                  </a:schemeClr>
                </a:solidFill>
                <a:latin typeface="Segoe UI" panose="020B0502040204020203" pitchFamily="34" charset="0"/>
                <a:cs typeface="Segoe UI" panose="020B0502040204020203" pitchFamily="34" charset="0"/>
              </a:rPr>
              <a:t>is the process to sustain the life of vendors and their family.</a:t>
            </a:r>
          </a:p>
          <a:p>
            <a:pPr marL="171450" indent="-171450" algn="just">
              <a:lnSpc>
                <a:spcPct val="100000"/>
              </a:lnSpc>
              <a:spcBef>
                <a:spcPts val="1000"/>
              </a:spcBef>
              <a:spcAft>
                <a:spcPts val="600"/>
              </a:spcAft>
              <a:buFont typeface="Wingdings" panose="05000000000000000000" pitchFamily="2" charset="2"/>
              <a:buChar char="v"/>
            </a:pPr>
            <a:r>
              <a:rPr lang="en-US" sz="2400" dirty="0">
                <a:solidFill>
                  <a:schemeClr val="tx1">
                    <a:lumMod val="95000"/>
                    <a:lumOff val="5000"/>
                  </a:schemeClr>
                </a:solidFill>
                <a:latin typeface="Segoe UI" panose="020B0502040204020203" pitchFamily="34" charset="0"/>
                <a:cs typeface="Segoe UI" panose="020B0502040204020203" pitchFamily="34" charset="0"/>
              </a:rPr>
              <a:t>In covid pandemic where vendors has </a:t>
            </a:r>
            <a:r>
              <a:rPr lang="en-US" sz="2400" dirty="0">
                <a:solidFill>
                  <a:srgbClr val="FF0000"/>
                </a:solidFill>
                <a:latin typeface="Segoe UI" panose="020B0502040204020203" pitchFamily="34" charset="0"/>
                <a:cs typeface="Segoe UI" panose="020B0502040204020203" pitchFamily="34" charset="0"/>
              </a:rPr>
              <a:t>no savings</a:t>
            </a:r>
            <a:r>
              <a:rPr lang="en-US" sz="2400" dirty="0">
                <a:solidFill>
                  <a:schemeClr val="tx1">
                    <a:lumMod val="95000"/>
                    <a:lumOff val="5000"/>
                  </a:schemeClr>
                </a:solidFill>
                <a:latin typeface="Segoe UI" panose="020B0502040204020203" pitchFamily="34" charset="0"/>
                <a:cs typeface="Segoe UI" panose="020B0502040204020203" pitchFamily="34" charset="0"/>
              </a:rPr>
              <a:t> facing financial crisis in their life, due to less customers visit income reduced and lockdown impacted much more on financial status of vendors.</a:t>
            </a:r>
          </a:p>
          <a:p>
            <a:pPr marL="171450" indent="-171450" algn="just">
              <a:lnSpc>
                <a:spcPct val="100000"/>
              </a:lnSpc>
              <a:spcBef>
                <a:spcPts val="1000"/>
              </a:spcBef>
              <a:spcAft>
                <a:spcPts val="600"/>
              </a:spcAft>
              <a:buFont typeface="Wingdings" panose="05000000000000000000" pitchFamily="2" charset="2"/>
              <a:buChar char="v"/>
            </a:pPr>
            <a:r>
              <a:rPr lang="en-US" sz="2400" dirty="0">
                <a:solidFill>
                  <a:schemeClr val="tx1">
                    <a:lumMod val="95000"/>
                    <a:lumOff val="5000"/>
                  </a:schemeClr>
                </a:solidFill>
                <a:latin typeface="Segoe UI" panose="020B0502040204020203" pitchFamily="34" charset="0"/>
                <a:cs typeface="Segoe UI" panose="020B0502040204020203" pitchFamily="34" charset="0"/>
              </a:rPr>
              <a:t>Due to need, they went for </a:t>
            </a:r>
            <a:r>
              <a:rPr lang="en-US" sz="2400" dirty="0">
                <a:solidFill>
                  <a:srgbClr val="FF0000"/>
                </a:solidFill>
                <a:latin typeface="Segoe UI" panose="020B0502040204020203" pitchFamily="34" charset="0"/>
                <a:cs typeface="Segoe UI" panose="020B0502040204020203" pitchFamily="34" charset="0"/>
              </a:rPr>
              <a:t>credit and loan to subsistence of life</a:t>
            </a:r>
            <a:r>
              <a:rPr lang="en-US" sz="2400" dirty="0">
                <a:solidFill>
                  <a:schemeClr val="tx1">
                    <a:lumMod val="95000"/>
                    <a:lumOff val="5000"/>
                  </a:schemeClr>
                </a:solidFill>
                <a:latin typeface="Segoe UI" panose="020B0502040204020203" pitchFamily="34" charset="0"/>
                <a:cs typeface="Segoe UI" panose="020B0502040204020203" pitchFamily="34" charset="0"/>
              </a:rPr>
              <a:t>, where result of informal credit borrowing is 100%.</a:t>
            </a:r>
          </a:p>
          <a:p>
            <a:pPr marL="171450" indent="-171450" algn="just">
              <a:lnSpc>
                <a:spcPct val="100000"/>
              </a:lnSpc>
              <a:spcBef>
                <a:spcPts val="1000"/>
              </a:spcBef>
              <a:spcAft>
                <a:spcPts val="600"/>
              </a:spcAft>
              <a:buFont typeface="Wingdings" panose="05000000000000000000" pitchFamily="2" charset="2"/>
              <a:buChar char="v"/>
            </a:pPr>
            <a:r>
              <a:rPr lang="en-US" sz="2400" dirty="0">
                <a:solidFill>
                  <a:schemeClr val="tx1">
                    <a:lumMod val="95000"/>
                    <a:lumOff val="5000"/>
                  </a:schemeClr>
                </a:solidFill>
                <a:latin typeface="Segoe UI" panose="020B0502040204020203" pitchFamily="34" charset="0"/>
                <a:cs typeface="Segoe UI" panose="020B0502040204020203" pitchFamily="34" charset="0"/>
              </a:rPr>
              <a:t>Mostly </a:t>
            </a:r>
            <a:r>
              <a:rPr lang="en-US" sz="2400" dirty="0">
                <a:solidFill>
                  <a:srgbClr val="FF0000"/>
                </a:solidFill>
                <a:latin typeface="Segoe UI" panose="020B0502040204020203" pitchFamily="34" charset="0"/>
                <a:cs typeface="Segoe UI" panose="020B0502040204020203" pitchFamily="34" charset="0"/>
              </a:rPr>
              <a:t>informal borrowing</a:t>
            </a:r>
            <a:r>
              <a:rPr lang="en-US" sz="2400" dirty="0">
                <a:solidFill>
                  <a:schemeClr val="tx1">
                    <a:lumMod val="95000"/>
                    <a:lumOff val="5000"/>
                  </a:schemeClr>
                </a:solidFill>
                <a:latin typeface="Segoe UI" panose="020B0502040204020203" pitchFamily="34" charset="0"/>
                <a:cs typeface="Segoe UI" panose="020B0502040204020203" pitchFamily="34" charset="0"/>
              </a:rPr>
              <a:t> is from relatives and friends where they don’t have to pay interest.</a:t>
            </a:r>
          </a:p>
        </p:txBody>
      </p:sp>
      <p:pic>
        <p:nvPicPr>
          <p:cNvPr id="6" name="Picture 5">
            <a:extLst>
              <a:ext uri="{FF2B5EF4-FFF2-40B4-BE49-F238E27FC236}">
                <a16:creationId xmlns:a16="http://schemas.microsoft.com/office/drawing/2014/main" id="{0783065B-337A-4383-A0BF-E27B3C8CCC7E}"/>
              </a:ext>
            </a:extLst>
          </p:cNvPr>
          <p:cNvPicPr>
            <a:picLocks noChangeAspect="1"/>
          </p:cNvPicPr>
          <p:nvPr/>
        </p:nvPicPr>
        <p:blipFill>
          <a:blip r:embed="rId2"/>
          <a:stretch>
            <a:fillRect/>
          </a:stretch>
        </p:blipFill>
        <p:spPr>
          <a:xfrm>
            <a:off x="6915717" y="1319697"/>
            <a:ext cx="5048755" cy="3365836"/>
          </a:xfrm>
          <a:prstGeom prst="rect">
            <a:avLst/>
          </a:prstGeom>
        </p:spPr>
      </p:pic>
      <p:sp>
        <p:nvSpPr>
          <p:cNvPr id="7" name="TextBox 6">
            <a:extLst>
              <a:ext uri="{FF2B5EF4-FFF2-40B4-BE49-F238E27FC236}">
                <a16:creationId xmlns:a16="http://schemas.microsoft.com/office/drawing/2014/main" id="{229BE8A8-3286-4ED2-B46B-A78605E64369}"/>
              </a:ext>
            </a:extLst>
          </p:cNvPr>
          <p:cNvSpPr txBox="1"/>
          <p:nvPr/>
        </p:nvSpPr>
        <p:spPr>
          <a:xfrm>
            <a:off x="8036417" y="4685533"/>
            <a:ext cx="3206840" cy="307777"/>
          </a:xfrm>
          <a:prstGeom prst="rect">
            <a:avLst/>
          </a:prstGeom>
          <a:noFill/>
        </p:spPr>
        <p:txBody>
          <a:bodyPr wrap="square" rtlCol="0">
            <a:spAutoFit/>
          </a:bodyPr>
          <a:lstStyle/>
          <a:p>
            <a:r>
              <a:rPr lang="en-US" sz="1400" dirty="0">
                <a:solidFill>
                  <a:schemeClr val="tx1">
                    <a:lumMod val="95000"/>
                    <a:lumOff val="5000"/>
                  </a:schemeClr>
                </a:solidFill>
              </a:rPr>
              <a:t>INCOME RANGE OF RESPONDENTS</a:t>
            </a:r>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778-1773-4B17-B343-59D1F3E6D400}"/>
              </a:ext>
            </a:extLst>
          </p:cNvPr>
          <p:cNvSpPr>
            <a:spLocks noGrp="1"/>
          </p:cNvSpPr>
          <p:nvPr>
            <p:ph type="title"/>
          </p:nvPr>
        </p:nvSpPr>
        <p:spPr/>
        <p:txBody>
          <a:bodyPr>
            <a:normAutofit fontScale="90000"/>
          </a:bodyPr>
          <a:lstStyle/>
          <a:p>
            <a:r>
              <a:rPr lang="en-US" sz="4000" dirty="0">
                <a:solidFill>
                  <a:schemeClr val="tx1">
                    <a:lumMod val="95000"/>
                    <a:lumOff val="5000"/>
                  </a:schemeClr>
                </a:solidFill>
              </a:rPr>
              <a:t>Financial Crisis</a:t>
            </a:r>
          </a:p>
        </p:txBody>
      </p:sp>
      <p:sp>
        <p:nvSpPr>
          <p:cNvPr id="3" name="Content Placeholder 2">
            <a:extLst>
              <a:ext uri="{FF2B5EF4-FFF2-40B4-BE49-F238E27FC236}">
                <a16:creationId xmlns:a16="http://schemas.microsoft.com/office/drawing/2014/main" id="{60CB8B94-BDC3-4F36-B38F-A0ABB33404C6}"/>
              </a:ext>
            </a:extLst>
          </p:cNvPr>
          <p:cNvSpPr>
            <a:spLocks noGrp="1"/>
          </p:cNvSpPr>
          <p:nvPr>
            <p:ph sz="quarter" idx="10"/>
          </p:nvPr>
        </p:nvSpPr>
        <p:spPr>
          <a:xfrm>
            <a:off x="445760" y="1628791"/>
            <a:ext cx="6106003" cy="3977640"/>
          </a:xfrm>
        </p:spPr>
        <p:txBody>
          <a:bodyPr>
            <a:normAutofit lnSpcReduction="10000"/>
          </a:bodyPr>
          <a:lstStyle/>
          <a:p>
            <a:pPr marL="171450" indent="-171450">
              <a:lnSpc>
                <a:spcPct val="100000"/>
              </a:lnSpc>
              <a:buFont typeface="Wingdings" panose="05000000000000000000" pitchFamily="2" charset="2"/>
              <a:buChar char="v"/>
            </a:pPr>
            <a:r>
              <a:rPr lang="en-US" sz="2400" dirty="0">
                <a:solidFill>
                  <a:schemeClr val="tx1">
                    <a:lumMod val="95000"/>
                    <a:lumOff val="5000"/>
                  </a:schemeClr>
                </a:solidFill>
              </a:rPr>
              <a:t>Problems with Formal loan: Complex system, Time consuming, collateral, No saving.</a:t>
            </a:r>
          </a:p>
          <a:p>
            <a:pPr marL="171450" indent="-171450">
              <a:lnSpc>
                <a:spcPct val="100000"/>
              </a:lnSpc>
              <a:buFont typeface="Wingdings" panose="05000000000000000000" pitchFamily="2" charset="2"/>
              <a:buChar char="v"/>
            </a:pPr>
            <a:r>
              <a:rPr lang="en-US" sz="2400" dirty="0">
                <a:solidFill>
                  <a:schemeClr val="tx1">
                    <a:lumMod val="95000"/>
                    <a:lumOff val="5000"/>
                  </a:schemeClr>
                </a:solidFill>
              </a:rPr>
              <a:t>Informal loans are taken </a:t>
            </a:r>
            <a:r>
              <a:rPr lang="en-US" sz="2400" dirty="0">
                <a:solidFill>
                  <a:srgbClr val="FF0000"/>
                </a:solidFill>
              </a:rPr>
              <a:t>from friends and relatives</a:t>
            </a:r>
            <a:r>
              <a:rPr lang="en-US" sz="2400" dirty="0">
                <a:solidFill>
                  <a:schemeClr val="tx1">
                    <a:lumMod val="95000"/>
                    <a:lumOff val="5000"/>
                  </a:schemeClr>
                </a:solidFill>
              </a:rPr>
              <a:t> which is more easy and no interest rate. (Range of 10000-20000 Rs. Credit taken from </a:t>
            </a:r>
            <a:r>
              <a:rPr lang="en-US" sz="2400">
                <a:solidFill>
                  <a:schemeClr val="tx1">
                    <a:lumMod val="95000"/>
                    <a:lumOff val="5000"/>
                  </a:schemeClr>
                </a:solidFill>
              </a:rPr>
              <a:t>informal credit)</a:t>
            </a:r>
            <a:endParaRPr lang="en-US" sz="2400" dirty="0">
              <a:solidFill>
                <a:schemeClr val="tx1">
                  <a:lumMod val="95000"/>
                  <a:lumOff val="5000"/>
                </a:schemeClr>
              </a:solidFill>
            </a:endParaRPr>
          </a:p>
          <a:p>
            <a:pPr marL="171450" indent="-171450">
              <a:lnSpc>
                <a:spcPct val="100000"/>
              </a:lnSpc>
              <a:buFont typeface="Wingdings" panose="05000000000000000000" pitchFamily="2" charset="2"/>
              <a:buChar char="v"/>
            </a:pPr>
            <a:r>
              <a:rPr lang="en-US" sz="2400" dirty="0">
                <a:solidFill>
                  <a:srgbClr val="FF0000"/>
                </a:solidFill>
              </a:rPr>
              <a:t>Profit</a:t>
            </a:r>
            <a:r>
              <a:rPr lang="en-US" sz="2400" dirty="0">
                <a:solidFill>
                  <a:schemeClr val="tx1">
                    <a:lumMod val="95000"/>
                    <a:lumOff val="5000"/>
                  </a:schemeClr>
                </a:solidFill>
              </a:rPr>
              <a:t>: Profit is very minimum during the time of covid the average profit is around </a:t>
            </a:r>
            <a:r>
              <a:rPr lang="en-US" sz="2400" dirty="0">
                <a:solidFill>
                  <a:srgbClr val="FF0000"/>
                </a:solidFill>
              </a:rPr>
              <a:t>3500 Rs</a:t>
            </a:r>
            <a:r>
              <a:rPr lang="en-US" sz="2400" dirty="0">
                <a:solidFill>
                  <a:schemeClr val="tx1">
                    <a:lumMod val="95000"/>
                    <a:lumOff val="5000"/>
                  </a:schemeClr>
                </a:solidFill>
              </a:rPr>
              <a:t>. </a:t>
            </a:r>
          </a:p>
        </p:txBody>
      </p:sp>
      <p:pic>
        <p:nvPicPr>
          <p:cNvPr id="6" name="Picture 5">
            <a:extLst>
              <a:ext uri="{FF2B5EF4-FFF2-40B4-BE49-F238E27FC236}">
                <a16:creationId xmlns:a16="http://schemas.microsoft.com/office/drawing/2014/main" id="{6C3F6449-47AD-4917-B1BF-5C2CC0512B13}"/>
              </a:ext>
            </a:extLst>
          </p:cNvPr>
          <p:cNvPicPr>
            <a:picLocks noChangeAspect="1"/>
          </p:cNvPicPr>
          <p:nvPr/>
        </p:nvPicPr>
        <p:blipFill>
          <a:blip r:embed="rId2"/>
          <a:stretch>
            <a:fillRect/>
          </a:stretch>
        </p:blipFill>
        <p:spPr>
          <a:xfrm>
            <a:off x="6551763" y="1485820"/>
            <a:ext cx="5433957" cy="3622637"/>
          </a:xfrm>
          <a:prstGeom prst="rect">
            <a:avLst/>
          </a:prstGeom>
        </p:spPr>
      </p:pic>
      <p:sp>
        <p:nvSpPr>
          <p:cNvPr id="7" name="TextBox 6">
            <a:extLst>
              <a:ext uri="{FF2B5EF4-FFF2-40B4-BE49-F238E27FC236}">
                <a16:creationId xmlns:a16="http://schemas.microsoft.com/office/drawing/2014/main" id="{B0F69858-C5FB-4ADE-8A26-DA484044B778}"/>
              </a:ext>
            </a:extLst>
          </p:cNvPr>
          <p:cNvSpPr txBox="1"/>
          <p:nvPr/>
        </p:nvSpPr>
        <p:spPr>
          <a:xfrm>
            <a:off x="8693239" y="5108457"/>
            <a:ext cx="2009104" cy="338554"/>
          </a:xfrm>
          <a:prstGeom prst="rect">
            <a:avLst/>
          </a:prstGeom>
          <a:noFill/>
        </p:spPr>
        <p:txBody>
          <a:bodyPr wrap="square" rtlCol="0">
            <a:spAutoFit/>
          </a:bodyPr>
          <a:lstStyle/>
          <a:p>
            <a:r>
              <a:rPr lang="en-US" sz="1600" dirty="0"/>
              <a:t>Credit Type</a:t>
            </a:r>
          </a:p>
        </p:txBody>
      </p:sp>
    </p:spTree>
    <p:extLst>
      <p:ext uri="{BB962C8B-B14F-4D97-AF65-F5344CB8AC3E}">
        <p14:creationId xmlns:p14="http://schemas.microsoft.com/office/powerpoint/2010/main" val="515661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A9AC-FE21-4FE5-BB9B-F88B3955DA36}"/>
              </a:ext>
            </a:extLst>
          </p:cNvPr>
          <p:cNvSpPr>
            <a:spLocks noGrp="1"/>
          </p:cNvSpPr>
          <p:nvPr>
            <p:ph type="title"/>
          </p:nvPr>
        </p:nvSpPr>
        <p:spPr/>
        <p:txBody>
          <a:bodyPr>
            <a:normAutofit/>
          </a:bodyPr>
          <a:lstStyle/>
          <a:p>
            <a:r>
              <a:rPr lang="en-US" sz="3600" dirty="0">
                <a:solidFill>
                  <a:schemeClr val="tx1">
                    <a:lumMod val="95000"/>
                    <a:lumOff val="5000"/>
                  </a:schemeClr>
                </a:solidFill>
              </a:rPr>
              <a:t>Social and Personal Crisis</a:t>
            </a:r>
          </a:p>
        </p:txBody>
      </p:sp>
      <p:sp>
        <p:nvSpPr>
          <p:cNvPr id="3" name="Content Placeholder 2">
            <a:extLst>
              <a:ext uri="{FF2B5EF4-FFF2-40B4-BE49-F238E27FC236}">
                <a16:creationId xmlns:a16="http://schemas.microsoft.com/office/drawing/2014/main" id="{DCCA4631-D13C-4041-BFE0-2040CD9DFC92}"/>
              </a:ext>
            </a:extLst>
          </p:cNvPr>
          <p:cNvSpPr>
            <a:spLocks noGrp="1"/>
          </p:cNvSpPr>
          <p:nvPr>
            <p:ph sz="quarter" idx="10"/>
          </p:nvPr>
        </p:nvSpPr>
        <p:spPr>
          <a:xfrm>
            <a:off x="539496" y="1435608"/>
            <a:ext cx="7728742" cy="3977640"/>
          </a:xfrm>
        </p:spPr>
        <p:txBody>
          <a:bodyPr>
            <a:normAutofit/>
          </a:bodyPr>
          <a:lstStyle/>
          <a:p>
            <a:pPr marL="171450" indent="-171450">
              <a:buFont typeface="Wingdings" panose="05000000000000000000" pitchFamily="2" charset="2"/>
              <a:buChar char="v"/>
            </a:pPr>
            <a:r>
              <a:rPr lang="en-US" sz="2400" dirty="0">
                <a:solidFill>
                  <a:schemeClr val="tx1">
                    <a:lumMod val="95000"/>
                    <a:lumOff val="5000"/>
                  </a:schemeClr>
                </a:solidFill>
              </a:rPr>
              <a:t>Increased Inequality </a:t>
            </a:r>
          </a:p>
          <a:p>
            <a:pPr marL="171450" indent="-171450">
              <a:buFont typeface="Wingdings" panose="05000000000000000000" pitchFamily="2" charset="2"/>
              <a:buChar char="v"/>
            </a:pPr>
            <a:r>
              <a:rPr lang="en-US" sz="2400" dirty="0">
                <a:solidFill>
                  <a:schemeClr val="tx1">
                    <a:lumMod val="95000"/>
                    <a:lumOff val="5000"/>
                  </a:schemeClr>
                </a:solidFill>
              </a:rPr>
              <a:t>Nutritional problems to these groups</a:t>
            </a:r>
          </a:p>
          <a:p>
            <a:pPr marL="171450" indent="-171450">
              <a:buFont typeface="Wingdings" panose="05000000000000000000" pitchFamily="2" charset="2"/>
              <a:buChar char="v"/>
            </a:pPr>
            <a:r>
              <a:rPr lang="en-US" sz="2400" dirty="0">
                <a:solidFill>
                  <a:schemeClr val="tx1">
                    <a:lumMod val="95000"/>
                    <a:lumOff val="5000"/>
                  </a:schemeClr>
                </a:solidFill>
              </a:rPr>
              <a:t>Educational problems to their children</a:t>
            </a:r>
          </a:p>
          <a:p>
            <a:pPr marL="171450" indent="-171450">
              <a:buFont typeface="Wingdings" panose="05000000000000000000" pitchFamily="2" charset="2"/>
              <a:buChar char="v"/>
            </a:pPr>
            <a:r>
              <a:rPr lang="en-US" sz="2400" dirty="0">
                <a:solidFill>
                  <a:schemeClr val="tx1">
                    <a:lumMod val="95000"/>
                    <a:lumOff val="5000"/>
                  </a:schemeClr>
                </a:solidFill>
              </a:rPr>
              <a:t>Migration</a:t>
            </a:r>
          </a:p>
          <a:p>
            <a:pPr marL="171450" indent="-171450">
              <a:buFont typeface="Wingdings" panose="05000000000000000000" pitchFamily="2" charset="2"/>
              <a:buChar char="v"/>
            </a:pPr>
            <a:endParaRPr lang="en-US" sz="2400" dirty="0">
              <a:solidFill>
                <a:schemeClr val="tx1">
                  <a:lumMod val="95000"/>
                  <a:lumOff val="5000"/>
                </a:schemeClr>
              </a:solidFill>
            </a:endParaRPr>
          </a:p>
          <a:p>
            <a:pPr marL="171450" indent="-171450">
              <a:buFont typeface="Wingdings" panose="05000000000000000000" pitchFamily="2" charset="2"/>
              <a:buChar char="v"/>
            </a:pPr>
            <a:endParaRPr lang="en-US" sz="2400" dirty="0">
              <a:solidFill>
                <a:schemeClr val="tx1">
                  <a:lumMod val="95000"/>
                  <a:lumOff val="5000"/>
                </a:schemeClr>
              </a:solidFill>
            </a:endParaRPr>
          </a:p>
        </p:txBody>
      </p:sp>
      <p:pic>
        <p:nvPicPr>
          <p:cNvPr id="5" name="Picture 4">
            <a:extLst>
              <a:ext uri="{FF2B5EF4-FFF2-40B4-BE49-F238E27FC236}">
                <a16:creationId xmlns:a16="http://schemas.microsoft.com/office/drawing/2014/main" id="{A1D4B5BF-D7D5-4E55-A3C6-7B90BEE6597D}"/>
              </a:ext>
            </a:extLst>
          </p:cNvPr>
          <p:cNvPicPr>
            <a:picLocks noChangeAspect="1"/>
          </p:cNvPicPr>
          <p:nvPr/>
        </p:nvPicPr>
        <p:blipFill>
          <a:blip r:embed="rId2"/>
          <a:stretch>
            <a:fillRect/>
          </a:stretch>
        </p:blipFill>
        <p:spPr>
          <a:xfrm>
            <a:off x="5852357" y="3670479"/>
            <a:ext cx="6083483" cy="3041742"/>
          </a:xfrm>
          <a:prstGeom prst="rect">
            <a:avLst/>
          </a:prstGeom>
          <a:effectLst>
            <a:softEdge rad="127000"/>
          </a:effectLst>
        </p:spPr>
      </p:pic>
    </p:spTree>
    <p:extLst>
      <p:ext uri="{BB962C8B-B14F-4D97-AF65-F5344CB8AC3E}">
        <p14:creationId xmlns:p14="http://schemas.microsoft.com/office/powerpoint/2010/main" val="35553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8EAB-05E8-4A0E-8538-F9CCB3ABF56C}"/>
              </a:ext>
            </a:extLst>
          </p:cNvPr>
          <p:cNvSpPr>
            <a:spLocks noGrp="1"/>
          </p:cNvSpPr>
          <p:nvPr>
            <p:ph type="title"/>
          </p:nvPr>
        </p:nvSpPr>
        <p:spPr/>
        <p:txBody>
          <a:bodyPr>
            <a:normAutofit/>
          </a:bodyPr>
          <a:lstStyle/>
          <a:p>
            <a:r>
              <a:rPr lang="en-US" sz="3600" dirty="0">
                <a:solidFill>
                  <a:schemeClr val="tx1">
                    <a:lumMod val="95000"/>
                    <a:lumOff val="5000"/>
                  </a:schemeClr>
                </a:solidFill>
              </a:rPr>
              <a:t>Exclusion By State or Government</a:t>
            </a:r>
          </a:p>
        </p:txBody>
      </p:sp>
      <p:pic>
        <p:nvPicPr>
          <p:cNvPr id="7" name="Content Placeholder 6">
            <a:extLst>
              <a:ext uri="{FF2B5EF4-FFF2-40B4-BE49-F238E27FC236}">
                <a16:creationId xmlns:a16="http://schemas.microsoft.com/office/drawing/2014/main" id="{C557734D-B324-4946-BA42-57F8E3C1B961}"/>
              </a:ext>
            </a:extLst>
          </p:cNvPr>
          <p:cNvPicPr>
            <a:picLocks noGrp="1" noChangeAspect="1"/>
          </p:cNvPicPr>
          <p:nvPr>
            <p:ph sz="quarter" idx="10"/>
          </p:nvPr>
        </p:nvPicPr>
        <p:blipFill>
          <a:blip r:embed="rId2"/>
          <a:stretch>
            <a:fillRect/>
          </a:stretch>
        </p:blipFill>
        <p:spPr>
          <a:xfrm>
            <a:off x="7709831" y="1270910"/>
            <a:ext cx="4056845" cy="2704563"/>
          </a:xfrm>
        </p:spPr>
      </p:pic>
      <p:sp>
        <p:nvSpPr>
          <p:cNvPr id="5" name="TextBox 4">
            <a:extLst>
              <a:ext uri="{FF2B5EF4-FFF2-40B4-BE49-F238E27FC236}">
                <a16:creationId xmlns:a16="http://schemas.microsoft.com/office/drawing/2014/main" id="{08C1B9F3-0FCB-4884-BC24-89EBF4D04F15}"/>
              </a:ext>
            </a:extLst>
          </p:cNvPr>
          <p:cNvSpPr txBox="1"/>
          <p:nvPr/>
        </p:nvSpPr>
        <p:spPr>
          <a:xfrm>
            <a:off x="7709831" y="3836973"/>
            <a:ext cx="4056845" cy="276999"/>
          </a:xfrm>
          <a:prstGeom prst="rect">
            <a:avLst/>
          </a:prstGeom>
          <a:noFill/>
        </p:spPr>
        <p:txBody>
          <a:bodyPr wrap="square" rtlCol="0">
            <a:spAutoFit/>
          </a:bodyPr>
          <a:lstStyle/>
          <a:p>
            <a:r>
              <a:rPr lang="en-US" sz="1200" dirty="0"/>
              <a:t>Response on PMSVANIDHI scheme </a:t>
            </a:r>
          </a:p>
        </p:txBody>
      </p:sp>
      <p:sp>
        <p:nvSpPr>
          <p:cNvPr id="8" name="TextBox 7">
            <a:extLst>
              <a:ext uri="{FF2B5EF4-FFF2-40B4-BE49-F238E27FC236}">
                <a16:creationId xmlns:a16="http://schemas.microsoft.com/office/drawing/2014/main" id="{05336142-297D-4C78-BA86-8AC2D883D25F}"/>
              </a:ext>
            </a:extLst>
          </p:cNvPr>
          <p:cNvSpPr txBox="1"/>
          <p:nvPr/>
        </p:nvSpPr>
        <p:spPr>
          <a:xfrm>
            <a:off x="308123" y="1413635"/>
            <a:ext cx="7303285" cy="5632311"/>
          </a:xfrm>
          <a:prstGeom prst="rect">
            <a:avLst/>
          </a:prstGeom>
          <a:noFill/>
        </p:spPr>
        <p:txBody>
          <a:bodyPr wrap="square" rtlCol="0">
            <a:spAutoFit/>
          </a:bodyPr>
          <a:lstStyle/>
          <a:p>
            <a:pPr marL="457200" indent="-457200" algn="just">
              <a:buFont typeface="Wingdings" panose="05000000000000000000" pitchFamily="2" charset="2"/>
              <a:buChar char="v"/>
            </a:pPr>
            <a:r>
              <a:rPr lang="en-US" sz="2400" dirty="0"/>
              <a:t>State launched </a:t>
            </a:r>
            <a:r>
              <a:rPr lang="en-US" sz="2400" dirty="0" err="1"/>
              <a:t>PMSvanidhi</a:t>
            </a:r>
            <a:r>
              <a:rPr lang="en-US" sz="2400" dirty="0"/>
              <a:t> Yojana in pandemic to recover this challenging time. But in our survey </a:t>
            </a:r>
            <a:r>
              <a:rPr lang="en-US" sz="2400" dirty="0">
                <a:solidFill>
                  <a:srgbClr val="FF0000"/>
                </a:solidFill>
              </a:rPr>
              <a:t>91.7% have not even heard the word </a:t>
            </a:r>
            <a:r>
              <a:rPr lang="en-US" sz="2400" dirty="0"/>
              <a:t>of this scheme.</a:t>
            </a:r>
          </a:p>
          <a:p>
            <a:pPr algn="just"/>
            <a:endParaRPr lang="en-US" sz="2400" dirty="0"/>
          </a:p>
          <a:p>
            <a:pPr marL="457200" indent="-457200" algn="just">
              <a:buFont typeface="Wingdings" panose="05000000000000000000" pitchFamily="2" charset="2"/>
              <a:buChar char="v"/>
            </a:pPr>
            <a:r>
              <a:rPr lang="en-US" sz="2400" dirty="0"/>
              <a:t>Lack of implementation and exclusion by state is clearly seen.</a:t>
            </a:r>
          </a:p>
          <a:p>
            <a:pPr algn="just"/>
            <a:endParaRPr lang="en-US" sz="2400" dirty="0"/>
          </a:p>
          <a:p>
            <a:pPr marL="457200" indent="-457200" algn="just">
              <a:buFont typeface="Wingdings" panose="05000000000000000000" pitchFamily="2" charset="2"/>
              <a:buChar char="v"/>
            </a:pPr>
            <a:r>
              <a:rPr lang="en-US" sz="2400" dirty="0"/>
              <a:t>As of now total 20 Lakh application received but only around </a:t>
            </a:r>
            <a:r>
              <a:rPr lang="en-US" sz="2400" dirty="0">
                <a:solidFill>
                  <a:srgbClr val="FF0000"/>
                </a:solidFill>
              </a:rPr>
              <a:t>2.5 lakh loan disbursed</a:t>
            </a:r>
            <a:r>
              <a:rPr lang="en-US" sz="2400" dirty="0"/>
              <a:t> as per the GOI data.</a:t>
            </a:r>
          </a:p>
          <a:p>
            <a:pPr algn="just"/>
            <a:endParaRPr lang="en-US" sz="2400" dirty="0"/>
          </a:p>
          <a:p>
            <a:pPr marL="457200" indent="-457200" algn="just">
              <a:buFont typeface="Wingdings" panose="05000000000000000000" pitchFamily="2" charset="2"/>
              <a:buChar char="v"/>
            </a:pPr>
            <a:r>
              <a:rPr lang="en-US" sz="2400" dirty="0"/>
              <a:t>This microcredit scheme is </a:t>
            </a:r>
            <a:r>
              <a:rPr lang="en-US" sz="2400" dirty="0">
                <a:solidFill>
                  <a:srgbClr val="FF0000"/>
                </a:solidFill>
              </a:rPr>
              <a:t>not micro but nano</a:t>
            </a:r>
            <a:r>
              <a:rPr lang="en-US" sz="2400" dirty="0"/>
              <a:t>.</a:t>
            </a:r>
          </a:p>
          <a:p>
            <a:pPr algn="just"/>
            <a:r>
              <a:rPr lang="en-US" sz="2400" dirty="0"/>
              <a:t> </a:t>
            </a:r>
          </a:p>
          <a:p>
            <a:pPr marL="457200" indent="-457200" algn="just">
              <a:buFont typeface="Wingdings" panose="05000000000000000000" pitchFamily="2" charset="2"/>
              <a:buChar char="v"/>
            </a:pPr>
            <a:endParaRPr lang="en-US" sz="2400" dirty="0"/>
          </a:p>
        </p:txBody>
      </p:sp>
      <p:pic>
        <p:nvPicPr>
          <p:cNvPr id="10" name="Picture 9">
            <a:extLst>
              <a:ext uri="{FF2B5EF4-FFF2-40B4-BE49-F238E27FC236}">
                <a16:creationId xmlns:a16="http://schemas.microsoft.com/office/drawing/2014/main" id="{19452F0C-C9D2-4681-900D-0E505E51F568}"/>
              </a:ext>
            </a:extLst>
          </p:cNvPr>
          <p:cNvPicPr>
            <a:picLocks noChangeAspect="1"/>
          </p:cNvPicPr>
          <p:nvPr/>
        </p:nvPicPr>
        <p:blipFill>
          <a:blip r:embed="rId3"/>
          <a:stretch>
            <a:fillRect/>
          </a:stretch>
        </p:blipFill>
        <p:spPr>
          <a:xfrm>
            <a:off x="7787105" y="4229791"/>
            <a:ext cx="3922050" cy="2431260"/>
          </a:xfrm>
          <a:prstGeom prst="rect">
            <a:avLst/>
          </a:prstGeom>
        </p:spPr>
      </p:pic>
    </p:spTree>
    <p:extLst>
      <p:ext uri="{BB962C8B-B14F-4D97-AF65-F5344CB8AC3E}">
        <p14:creationId xmlns:p14="http://schemas.microsoft.com/office/powerpoint/2010/main" val="1326367772"/>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{E8DE6F0A-BDDE-4B26-847C-679D7B3DC116}tf10001108_win32</Template>
  <TotalTime>382</TotalTime>
  <Words>593</Words>
  <Application>Microsoft Office PowerPoint</Application>
  <PresentationFormat>Widescreen</PresentationFormat>
  <Paragraphs>70</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Segoe UI</vt:lpstr>
      <vt:lpstr>Segoe UI Light</vt:lpstr>
      <vt:lpstr>Segoe UI Semibold</vt:lpstr>
      <vt:lpstr>Wingdings</vt:lpstr>
      <vt:lpstr>WelcomeDoc</vt:lpstr>
      <vt:lpstr>VENDORS IN PANDEMIC</vt:lpstr>
      <vt:lpstr>Introduction</vt:lpstr>
      <vt:lpstr>Methods and Questionnaire </vt:lpstr>
      <vt:lpstr>Responses on survey questionnaire </vt:lpstr>
      <vt:lpstr>Key Observation And Results</vt:lpstr>
      <vt:lpstr>Financial Crisis </vt:lpstr>
      <vt:lpstr>Financial Crisis</vt:lpstr>
      <vt:lpstr>Social and Personal Crisis</vt:lpstr>
      <vt:lpstr>Exclusion By State or Government</vt:lpstr>
      <vt:lpstr>Critical Analysis of Survey</vt:lpstr>
      <vt:lpstr>Critical Analysis of 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VENDORS IN PANDEMIC</dc:title>
  <dc:creator>Nishant Upadhyay</dc:creator>
  <cp:keywords/>
  <cp:lastModifiedBy>Nishant Upadhyay</cp:lastModifiedBy>
  <cp:revision>25</cp:revision>
  <dcterms:created xsi:type="dcterms:W3CDTF">2021-04-17T21:08:35Z</dcterms:created>
  <dcterms:modified xsi:type="dcterms:W3CDTF">2021-12-25T17:00:49Z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